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97" r:id="rId6"/>
    <p:sldId id="299" r:id="rId7"/>
    <p:sldId id="270" r:id="rId8"/>
    <p:sldId id="272" r:id="rId9"/>
    <p:sldId id="257" r:id="rId10"/>
    <p:sldId id="259" r:id="rId11"/>
    <p:sldId id="260" r:id="rId12"/>
    <p:sldId id="261" r:id="rId13"/>
    <p:sldId id="271" r:id="rId14"/>
    <p:sldId id="262" r:id="rId15"/>
    <p:sldId id="264" r:id="rId16"/>
    <p:sldId id="265" r:id="rId17"/>
    <p:sldId id="266" r:id="rId18"/>
    <p:sldId id="287" r:id="rId19"/>
    <p:sldId id="263" r:id="rId20"/>
    <p:sldId id="300" r:id="rId21"/>
    <p:sldId id="273" r:id="rId22"/>
    <p:sldId id="281" r:id="rId23"/>
    <p:sldId id="290" r:id="rId24"/>
    <p:sldId id="267" r:id="rId25"/>
    <p:sldId id="274" r:id="rId26"/>
    <p:sldId id="269" r:id="rId27"/>
    <p:sldId id="276" r:id="rId28"/>
    <p:sldId id="277" r:id="rId29"/>
    <p:sldId id="278" r:id="rId30"/>
    <p:sldId id="279" r:id="rId31"/>
    <p:sldId id="280" r:id="rId32"/>
    <p:sldId id="282" r:id="rId33"/>
    <p:sldId id="283" r:id="rId34"/>
    <p:sldId id="275" r:id="rId35"/>
    <p:sldId id="288" r:id="rId36"/>
    <p:sldId id="289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54" y="-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367B1D-5550-4ED6-8BB5-202CFC3A289E}" type="datetimeFigureOut">
              <a:rPr lang="ru-RU" smtClean="0"/>
              <a:t>03.07.2023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FE24A7-0EC5-4A28-AD05-59B7ACF0746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7768" y="1628800"/>
            <a:ext cx="8748464" cy="3600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6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Обзор </a:t>
            </a:r>
          </a:p>
          <a:p>
            <a:pPr marL="182880" indent="0" algn="ctr">
              <a:buNone/>
            </a:pPr>
            <a:r>
              <a:rPr lang="ru-RU" sz="6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новой учебной </a:t>
            </a:r>
          </a:p>
          <a:p>
            <a:pPr marL="182880" indent="0" algn="ctr">
              <a:buNone/>
            </a:pPr>
            <a:r>
              <a:rPr lang="ru-RU" sz="6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литературы </a:t>
            </a:r>
          </a:p>
          <a:p>
            <a:pPr marL="182880" indent="0" algn="ctr">
              <a:buNone/>
            </a:pPr>
            <a:r>
              <a:rPr lang="ru-RU" sz="6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3629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031558"/>
            <a:ext cx="59766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Гажур А</a:t>
            </a:r>
            <a:r>
              <a:rPr lang="ru-RU" sz="1400" b="1" dirty="0" smtClean="0"/>
              <a:t>. А</a:t>
            </a:r>
            <a:r>
              <a:rPr lang="ru-RU" sz="1400" b="1" dirty="0"/>
              <a:t>. Промышленный дизайн (Дизайн для инжиниринга) : учебник / А</a:t>
            </a:r>
            <a:r>
              <a:rPr lang="ru-RU" sz="1400" b="1" dirty="0" smtClean="0"/>
              <a:t>. А</a:t>
            </a:r>
            <a:r>
              <a:rPr lang="ru-RU" sz="1400" b="1" dirty="0"/>
              <a:t>. Гажур. — Москва : КноРус, </a:t>
            </a:r>
            <a:r>
              <a:rPr lang="ru-RU" sz="1400" b="1" dirty="0" smtClean="0"/>
              <a:t>2023. </a:t>
            </a:r>
            <a:r>
              <a:rPr lang="ru-RU" sz="1400" b="1" dirty="0"/>
              <a:t>— 326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Предназначен для теоретического и практического освоения материалов по промышленному дизайну (дизайну для инжиниринга). Освещены взаимосвязи профессионального дизайна с формированием искусственной среды. Рассмотрены история, структура, виды дизайна, его взаимосвязь с другими областями сферы искусства. Показаны методы проектирования, инструменты дизайна и пр. Особо отмечена растущая роль принципов дизайна в формировании искусственной среды будущего.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1354452"/>
            <a:ext cx="2748897" cy="394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18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903314" cy="41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680542"/>
            <a:ext cx="57606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Луптон Э</a:t>
            </a:r>
            <a:r>
              <a:rPr lang="ru-RU" sz="1400" dirty="0"/>
              <a:t>. </a:t>
            </a:r>
            <a:r>
              <a:rPr lang="ru-RU" sz="1400" b="1" dirty="0"/>
              <a:t>Драматургия дизайна. Как, используя приемы сторителлинга, удивлять графикой, продуктами, услугами и дарить впечатления / Э. Луптон. </a:t>
            </a:r>
            <a:r>
              <a:rPr lang="ru-RU" sz="1400" b="1" dirty="0" smtClean="0"/>
              <a:t>— </a:t>
            </a:r>
            <a:r>
              <a:rPr lang="ru-RU" sz="1400" b="1" dirty="0"/>
              <a:t>Москва : Эксмо, 2022. </a:t>
            </a:r>
            <a:r>
              <a:rPr lang="ru-RU" sz="1400" b="1" dirty="0" smtClean="0"/>
              <a:t>— </a:t>
            </a:r>
            <a:r>
              <a:rPr lang="ru-RU" sz="1400" b="1" dirty="0"/>
              <a:t>160 с.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Хороший дизайн воплощает даже самые странные идеи в жизнь. Однако без умения рассказывать историю он вряд ли будет запоминающимся и ярким. Драматургия в дизайне и правильное построение сюжета — уникальный, очень сильный, но недостаточно используемый инструмент.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Все интригующие логотипы, макеты страниц или торговые пространства разбиваются на цвета, линии и формы, а также на жизненные события и миллион других различных элементов. О том, как считывать эти элементы и как рассказывать истории, которые привлекут людей на вашу сторону и докажут им ценность ваших проектов, читайте в этой книге!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Эллен Луптон — преподаватель с многолетним опытом работы в области графического дизайна. В этой книге она исследует психологию визуального восприятия с точки зрения драматургии. Представляя десятки инструментов и концепций в живой и наглядной форме, она поможет любому дизайнеру усилить повествовательную силу своей работы, чтобы говорить с пользователем на одном языке и направлять его в нужном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398794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516142"/>
            <a:ext cx="54158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Федотова И. В. Правила дизайна интерьера. 1000 советов как сделать ремонт без дизайнера / И. В. Федотова. — Москва : Эксмо, 2021. — 304 с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 Дизайн интерьера состоит из сотен правил и миллиона мелочей. Но нет ни одного ресурса, где они были бы описаны. Многие даже не сформулированы, приходится искать информацию по крупицам. Еще до начала ремонта можно сойти с ума от разрозненной информации и попыток рассчитать бюджет.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На </a:t>
            </a:r>
            <a:r>
              <a:rPr lang="ru-RU" sz="1400" dirty="0"/>
              <a:t>чем можно и нельзя экономить в </a:t>
            </a:r>
            <a:r>
              <a:rPr lang="ru-RU" sz="1400" dirty="0" smtClean="0"/>
              <a:t>ремонте?Как </a:t>
            </a:r>
            <a:r>
              <a:rPr lang="ru-RU" sz="1400" dirty="0"/>
              <a:t>правильно выбрать стиль?</a:t>
            </a:r>
          </a:p>
          <a:p>
            <a:pPr algn="just"/>
            <a:r>
              <a:rPr lang="ru-RU" sz="1400" dirty="0"/>
              <a:t>Как в каждой комнате сочетать шторы, мебель и розетки?</a:t>
            </a:r>
          </a:p>
          <a:p>
            <a:pPr algn="just"/>
            <a:r>
              <a:rPr lang="ru-RU" sz="1400" dirty="0" smtClean="0"/>
              <a:t>Дизайнер </a:t>
            </a:r>
            <a:r>
              <a:rPr lang="ru-RU" sz="1400" dirty="0"/>
              <a:t>интерьера Иоланта Федотова создала систему правил, которая позволит правильно сделать дизайн-проект дома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7644"/>
            <a:ext cx="3202322" cy="413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74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7033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804097"/>
            <a:ext cx="585859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Шитов В. Н. Графический дизайн и мультимедиа : учебное пособие / В. Н. Шитов, К. Е. Успенский.  — Москва : КноРус, 2023. — 331 с. — (Среднее профессиональное образование).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Представлены методы эффективной работы с графическим дизайном и мультимедиа. Описаны виды графики, в том числе объемная, работа со слоями, каналами, фильтрами; изложены правила выделения отдельных объектов и пикселей; даны основы работы с рисующими инструментами. Подробно проанализированы приемы создания и обработки простого и художественного текстов, изображений, эффектов, которые можно применить на веб-страницах. Рассмотрены типы шрифтов и применяемые в них обозначения.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345919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8" y="1268760"/>
            <a:ext cx="27775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5" y="1670464"/>
            <a:ext cx="59528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Степанов А. В.</a:t>
            </a:r>
            <a:r>
              <a:rPr lang="ru-RU" sz="1400" dirty="0"/>
              <a:t> </a:t>
            </a:r>
            <a:r>
              <a:rPr lang="ru-RU" sz="1400" b="1" dirty="0"/>
              <a:t>Объемно-пространственная композиция / А. В. Степанов, В. И. Мальгин, Г. И. Иванова ; ред. А. Ф. Степанов. </a:t>
            </a:r>
            <a:r>
              <a:rPr lang="ru-RU" sz="1400" b="1" dirty="0" smtClean="0"/>
              <a:t>— </a:t>
            </a:r>
            <a:r>
              <a:rPr lang="ru-RU" sz="1400" b="1" dirty="0"/>
              <a:t>Москва : Архитектура-С, 2019. </a:t>
            </a:r>
            <a:r>
              <a:rPr lang="ru-RU" sz="1400" b="1" dirty="0" smtClean="0"/>
              <a:t>— </a:t>
            </a:r>
            <a:r>
              <a:rPr lang="ru-RU" sz="1400" b="1" dirty="0"/>
              <a:t>256 с.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Изложены общие понятия об основных категориях композиции объемно-пространственных форм в архитектуре. Освещены вопросы масштабности как композиционной категории, понятия ритма, симметрии и асимметрии, контраста и нюанса в архитектуре. На основе анализа памятников и объектов исторической и современной архитектуры и теоретических обобщений доказывается объективный характер композиционных принципов и закономерностей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9792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373149"/>
            <a:ext cx="61926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Сысоева Е. В.</a:t>
            </a:r>
            <a:r>
              <a:rPr lang="ru-RU" sz="1400" dirty="0"/>
              <a:t> </a:t>
            </a:r>
            <a:r>
              <a:rPr lang="ru-RU" sz="1400" b="1" dirty="0"/>
              <a:t>Архитектурные конструкции и теория конструирования : малоэтажные жилые здания : учебное пособие / Е. В. Сысоева, С. И. Трушин, В. П. Коновалов. —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НИЦ ИНФРА - М, </a:t>
            </a:r>
            <a:r>
              <a:rPr lang="ru-RU" sz="1400" b="1" dirty="0" smtClean="0"/>
              <a:t>2023. </a:t>
            </a:r>
            <a:r>
              <a:rPr lang="ru-RU" sz="1400" b="1" dirty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280 с. — (Среднее профессиональное образование).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Учебное пособие знакомит будущих архитекторов и строителей с различными типами конструктивных систем зданий, отдельными конструктивными элементами, их характеристиками и назначением. Особенностью книги является наличие практических рекомендаций, касающихся выполнения курсовой работы по малоэтажному жилому зданию, и 75 вариантов заданий различного уровня сложности для выполнения конструктивной части курсовой работы. </a:t>
            </a:r>
          </a:p>
        </p:txBody>
      </p:sp>
      <p:pic>
        <p:nvPicPr>
          <p:cNvPr id="2050" name="Picture 2" descr="https://znanium.com/cover/1893/1893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2" y="1052736"/>
            <a:ext cx="25684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6" y="1485394"/>
            <a:ext cx="2552884" cy="379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7" y="1953546"/>
            <a:ext cx="61206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Жабинский В. И.</a:t>
            </a:r>
            <a:r>
              <a:rPr lang="ru-RU" sz="1400" dirty="0"/>
              <a:t> </a:t>
            </a:r>
            <a:r>
              <a:rPr lang="ru-RU" sz="1400" b="1" dirty="0"/>
              <a:t>Рисунок : учебное пособие / В. И. Жабинский, А. В. Винтова. — Москва : НИЦ ИНФРА - М, </a:t>
            </a:r>
            <a:r>
              <a:rPr lang="ru-RU" sz="1400" b="1" dirty="0" smtClean="0"/>
              <a:t>2023</a:t>
            </a:r>
            <a:r>
              <a:rPr lang="ru-RU" sz="1400" b="1" dirty="0"/>
              <a:t>. — 256 с. — (Среднее профессиональное образование).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Учебное пособие составлено с учетом профиля подготовки техников по специальности 07.02.01 «Архитектура» и предназначено в помощь учащимся для освоения теоретического материала и выполнения практических работ. Подробно рассматриваются законы линейной перспективы, композиции, конструктивного построения рисунка, распределения светотени, колористики — весь комплекс теоретических сведений и практических рекомендаций, необходимых для овладения изобразительно-выразительными средствами рисунка. </a:t>
            </a:r>
          </a:p>
        </p:txBody>
      </p:sp>
    </p:spTree>
    <p:extLst>
      <p:ext uri="{BB962C8B-B14F-4D97-AF65-F5344CB8AC3E}">
        <p14:creationId xmlns:p14="http://schemas.microsoft.com/office/powerpoint/2010/main" val="40437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4" y="1115382"/>
            <a:ext cx="2420461" cy="377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556792"/>
            <a:ext cx="62204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Бирюкова Н. В.</a:t>
            </a:r>
            <a:r>
              <a:rPr lang="ru-RU" sz="1400" dirty="0"/>
              <a:t> </a:t>
            </a:r>
            <a:r>
              <a:rPr lang="ru-RU" sz="1400" b="1" dirty="0"/>
              <a:t>История архитектуры : учебное пособие / Н. В. Бирюкова. — Москва : ИНФРА - М, </a:t>
            </a:r>
            <a:r>
              <a:rPr lang="ru-RU" sz="1400" b="1" dirty="0" smtClean="0"/>
              <a:t>2023. </a:t>
            </a:r>
            <a:r>
              <a:rPr lang="ru-RU" sz="1400" b="1" dirty="0"/>
              <a:t>— 367 с.  — (Среднее профессиональное образование).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учебном пособии дается краткое изложение курса истории мировой и отечественной архитектуры. Приводятся основные художественно-конструктивные направления формообразования в мировой архитектуре. Отличительной особенностью данного учебного пособия является более структурированная лекционная часть, подробное изложение разделов по современной архитектуре. Также предложенный материал сопровождается иллюстрациями, экзаменационными и контрольными вопросами для самопроверки. Приводятся примеры тестов по разделам и карточек экспресс-контроля по отдельным темам дисциплины. Даются рекомендации по проведению «круглых столов» и составлению карточек контроля. </a:t>
            </a:r>
          </a:p>
        </p:txBody>
      </p:sp>
    </p:spTree>
    <p:extLst>
      <p:ext uri="{BB962C8B-B14F-4D97-AF65-F5344CB8AC3E}">
        <p14:creationId xmlns:p14="http://schemas.microsoft.com/office/powerpoint/2010/main" val="231828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ожка книги УЧЕТ И КОНТРОЛЬ ТЕХНОЛОГИЧЕСКИХ ПРОЦЕССОВ В СТРОИТЕЛЬСТВЕ Отв. ред. Гумба Х. М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14" y="980728"/>
            <a:ext cx="310465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1628800"/>
            <a:ext cx="5969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Учет и контроль технологических процессов в строительстве : учебник для СПО / Х. М. Гумба [и др.] ; ответственный редактор Х. М. Гумба. — Москва : Издательство Юрайт, 2022. — 240 с. 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Курс</a:t>
            </a:r>
            <a:r>
              <a:rPr lang="ru-RU" sz="1400" dirty="0"/>
              <a:t>, подготовленный преподавателями ФГБОУ ВО «Воронежский государственный технический университет» (Воронежский опорный университет) совместно с преподавателями Московского государственного строительного университета (НИУ) и Абхазского государственного университета, содержит систематизированное изложение вопросов теории и практики проведения строительного контроля и аудита в инвестиционно-строительной сфере. </a:t>
            </a:r>
          </a:p>
        </p:txBody>
      </p:sp>
    </p:spTree>
    <p:extLst>
      <p:ext uri="{BB962C8B-B14F-4D97-AF65-F5344CB8AC3E}">
        <p14:creationId xmlns:p14="http://schemas.microsoft.com/office/powerpoint/2010/main" val="245369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36/1836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3" y="1450107"/>
            <a:ext cx="2736304" cy="380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3" y="1844824"/>
            <a:ext cx="58502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Основы эксплуатации и ремонта автомобильных дорог</a:t>
            </a:r>
            <a:r>
              <a:rPr lang="ru-RU" sz="1400" dirty="0"/>
              <a:t> : практическое пособие / С. И. Булдаков, Ю. Д. Силуков, М. Д. Малиновских, Д. Н. Чегаев. - Москва ; Вологда : Инфра-Инженерия, 2021. - 236 с.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Изложены основы теории эксплуатации автомобильных дорог. Подробно рассмотрены методы содержания в зимний и летний периоды. Дана технология восстановления дорожной одежды, земляного полотна и дорожных сооружений с использованием литых эмульсионно-минеральных смесей. Приведены расчеты производительности дорожно-строительных машин и материалов для ремонта дорог. </a:t>
            </a:r>
          </a:p>
        </p:txBody>
      </p:sp>
    </p:spTree>
    <p:extLst>
      <p:ext uri="{BB962C8B-B14F-4D97-AF65-F5344CB8AC3E}">
        <p14:creationId xmlns:p14="http://schemas.microsoft.com/office/powerpoint/2010/main" val="390411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" y="959371"/>
            <a:ext cx="3054260" cy="477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7" y="1683739"/>
            <a:ext cx="57431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Богомолов </a:t>
            </a:r>
            <a:r>
              <a:rPr lang="ru-RU" sz="1400" b="1" dirty="0"/>
              <a:t>Н. В.  Математика : учебник для среднего профессионального образования / Н. В. Богомолов, П. И. Самойленко. — 5-е изд., перераб. и доп. — Москва : Издательство Юрайт, 2023. — 401 с. 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Курс формирует компетенции учащихся в объеме, предусмотренном требованиями стандарта среднего (полного) общего образования по математике. В курсе рассмотрены основные разделы математики: алгебра, начала анализа, дифференциальное и интегральное исчисления, дифференциальные уравнения, аналитическая геометрия на плоскости, стереометрия, элементы теории вероятностей и математической статистики.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3429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279776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45" y="832934"/>
            <a:ext cx="55446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Раклов </a:t>
            </a:r>
            <a:r>
              <a:rPr lang="ru-RU" sz="1400" b="1" dirty="0"/>
              <a:t>В. П. Картография и ГИС : учебное пособие / В. П. Раклов. — 3-е изд., стер. — Москва : ИНФРА-М, 2023. — 215 с. — (Среднее профессиональное образование).</a:t>
            </a:r>
            <a:r>
              <a:rPr lang="ru-RU" sz="1400" dirty="0"/>
              <a:t> 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Учебное пособие рассматривает основные понятия картографии, историю ее развития, а также классификации карт и основные элементы карты, рассмотрены вопросы математической картографии, приведены основные этапы создания карт, рассмотрены факторы, виды и приемы картографической генерализации. Отдельные разделы учебного пособия посвящены картографическим знакам и способам изображения на картах тематического содержания, разработке картографических шкал и методам использования карт в землеустройстве и кадастре. Отдельно рассмотрены вопросы функционирования географических информационных систем (ГИС): их состав, структура, технология создания тематических карт в среде ГИС. Завершает пособие раздел, посвященный особенностям ГИС-картографирования для целей кадастра недвижимости, охраны окружающей среды и мониторинга земель, в нем также даны рекомендации по выбору ГИС и изложены требования к картографической документации кадастра недвижимости. </a:t>
            </a:r>
          </a:p>
        </p:txBody>
      </p:sp>
    </p:spTree>
    <p:extLst>
      <p:ext uri="{BB962C8B-B14F-4D97-AF65-F5344CB8AC3E}">
        <p14:creationId xmlns:p14="http://schemas.microsoft.com/office/powerpoint/2010/main" val="69530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62415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700808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Агеева Е. А. Английский язык для геодезистов, техников в градостроительном кадастре, землеустроителей и специалистов по операциям с недвижимостью : учебник / Е. А. Агеева. — Москва : КноРус, 2023. — 170 с. </a:t>
            </a:r>
            <a:r>
              <a:rPr lang="ru-RU" sz="1400" b="1" dirty="0" smtClean="0"/>
              <a:t>— (Среднее специальное образование).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Представлен оптимальный набор специальных терминов по геодезии, картографии, топографии, землеустроительству. Для чтения предлагаются тексты инструкций, объявлений, рекламных компаний известных зарубежных предприятий в сфере геодезии, а также фирм, производящих оборудование для геодезических изысканий. Уровень языковой подготовки обучающихся — Elementary A2.</a:t>
            </a:r>
          </a:p>
        </p:txBody>
      </p:sp>
    </p:spTree>
    <p:extLst>
      <p:ext uri="{BB962C8B-B14F-4D97-AF65-F5344CB8AC3E}">
        <p14:creationId xmlns:p14="http://schemas.microsoft.com/office/powerpoint/2010/main" val="140661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664296" cy="41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9176" y="1412776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Веселовская, Н. Г. Английский язык для направлений «Землеустройство и кадастры» и «География». </a:t>
            </a:r>
            <a:r>
              <a:rPr lang="en-US" sz="1400" b="1" dirty="0"/>
              <a:t>English for specialization «Land use planning and cadastre» and «Geography : </a:t>
            </a:r>
            <a:r>
              <a:rPr lang="ru-RU" sz="1400" b="1" dirty="0"/>
              <a:t>учебное </a:t>
            </a:r>
            <a:r>
              <a:rPr lang="ru-RU" sz="1400" b="1" dirty="0" smtClean="0"/>
              <a:t>пособие / </a:t>
            </a:r>
            <a:r>
              <a:rPr lang="ru-RU" sz="1400" b="1" dirty="0"/>
              <a:t>Н. Г. Веселовская. — 2-е изд., стер. — Санкт-Петербург : Лань, 2022. — 212 с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Учебное пособие предназначено для занятий по английскому языку при подготовке </a:t>
            </a:r>
            <a:r>
              <a:rPr lang="ru-RU" sz="1400" dirty="0" smtClean="0"/>
              <a:t>бакалавров, </a:t>
            </a:r>
            <a:r>
              <a:rPr lang="ru-RU" sz="1400" dirty="0"/>
              <a:t>обучающихся по направлениям подготовки: «Землеустройство и кадастры», «География». Основной целью данного пособия является ознакомление oбучающихся с англоязычной терминологической системой, свойственной указанным направлениям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292748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880320" cy="45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713176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Мошняга</a:t>
            </a:r>
            <a:r>
              <a:rPr lang="ru-RU" sz="1400" b="1" i="1" dirty="0" smtClean="0"/>
              <a:t> </a:t>
            </a:r>
            <a:r>
              <a:rPr lang="ru-RU" sz="1400" b="1" i="1" dirty="0"/>
              <a:t>Е. В. </a:t>
            </a:r>
            <a:r>
              <a:rPr lang="ru-RU" sz="1400" b="1" dirty="0"/>
              <a:t> Английский язык для изучающих туризм (A2-B1+) : учебное пособие для </a:t>
            </a:r>
            <a:r>
              <a:rPr lang="ru-RU" sz="1400" b="1" dirty="0" smtClean="0"/>
              <a:t>СПО</a:t>
            </a:r>
            <a:r>
              <a:rPr lang="ru-RU" sz="1400" b="1" dirty="0"/>
              <a:t> / Е. В. Мошняга. — 6-е изд., испр. и доп. — Москва : Издательство Юрайт, 2023. — 267 с. 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Учебник помогает усвоить основной словарь туристского бизнеса, познакомиться с видами гостиниц и ресторанов, существующими услугами в сфере гостеприимства, а также предлагает множество упражнений для закрепления как профессионального словаря, так и навыков построения фраз в распространенных грамматических формах, таких как past habitual tense и present indefinite tense passive. </a:t>
            </a:r>
          </a:p>
        </p:txBody>
      </p:sp>
    </p:spTree>
    <p:extLst>
      <p:ext uri="{BB962C8B-B14F-4D97-AF65-F5344CB8AC3E}">
        <p14:creationId xmlns:p14="http://schemas.microsoft.com/office/powerpoint/2010/main" val="1087432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нглийский язык для бухгалтеров = ESP: Accounting and Economics для специальности «Экономика и бухгалтерский учет по отраслям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6241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0870" y="1134929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Егурнова А. А. Английский язык для бухгалтеров = ESP: Accounting and Economics (для специальности «Экономика и бухгалтерский учет (по отраслям)») : учебное пособие / А. А. Егурнова. — Москва : КноРус, 2023. — 208 с. </a:t>
            </a:r>
            <a:r>
              <a:rPr lang="ru-RU" sz="1400" dirty="0" smtClean="0"/>
              <a:t>— (Среднее специальное образование).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Состоит из восьми разделов по темам, связанным со значимостью английского языка в профессиональной деятельности, компьютерным навыкам и навыкам коммуникации, бухгалтерского учета. Материал подобран из источников, на основе которых разработаны упражнения для совершенствования грамматических и лексических навыков, навыков говорения и письма. Все это позволяет реализовать дидактические принципы сознательности и активности, межпредметной координации, связи теории с практикой. Способствует интенсификации образовательной деятельности и активному формированию профессиональных компетенций современного бухгалтера, экономиста.</a:t>
            </a:r>
          </a:p>
        </p:txBody>
      </p:sp>
    </p:spTree>
    <p:extLst>
      <p:ext uri="{BB962C8B-B14F-4D97-AF65-F5344CB8AC3E}">
        <p14:creationId xmlns:p14="http://schemas.microsoft.com/office/powerpoint/2010/main" val="356498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2736"/>
            <a:ext cx="25865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2060848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Гладун И. В. Статистика. : учебник / И. В. Гладун. — Москва : КноРус, 2023. — 232 с. </a:t>
            </a:r>
            <a:r>
              <a:rPr lang="ru-RU" sz="1400" b="1" dirty="0" smtClean="0"/>
              <a:t>— (Среднее специальное образование).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Рассматриваются теоретические и практические вопросы статистики. Раскрываются экономическая сущность и методика расчета статистических показателей, их использование в практической деятельности экономиста, бухгалтера, менеджера, повседневной жизни граждан. Даны задания для самостоятельной работы, в том числе задачи, тесты и творческие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366040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нглийский язык в программировании и информационных систем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38985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340768"/>
            <a:ext cx="5904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Радовель В. А. Английский язык в программировании и информационных системах : учебное пособие / В. А. Радовель. — Москва : КноРус, 2023. — 239 с. </a:t>
            </a:r>
            <a:r>
              <a:rPr lang="ru-RU" sz="1400" b="1" dirty="0" smtClean="0"/>
              <a:t>— (Среднее специальное образование).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Дает возможность расширить свои познания в английском языке, овладеть основами компьютерной грамотности. Включены тексты из оригинальной литературы, связанной с информационно-компьютерными технологиями (ИКТ); учебные задания, помогающие усвоению специальных терминов; задания по свертыванию и развертыванию информации, составлению аннотаций и рефератов. Все задания представлены в рамках обучения основным видам речевой деятельности в приложении к ИКТ (грамматика, чтение, говорение, аудирование, письмо).</a:t>
            </a:r>
          </a:p>
        </p:txBody>
      </p:sp>
    </p:spTree>
    <p:extLst>
      <p:ext uri="{BB962C8B-B14F-4D97-AF65-F5344CB8AC3E}">
        <p14:creationId xmlns:p14="http://schemas.microsoft.com/office/powerpoint/2010/main" val="2333978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132856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Максименко А. П. Декоративные и полезные растения в ландшафтном дизайне / А. П. Максименко. — 2-е изд., стер. — Санкт-Петербург : Лань, 2023. — 124 с. — (Среднее профессиональное образование).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Учебное пособие подготовлено в соответствии с учебным планом и программой по дисциплине «Частное ландшафтное проектирование». Приведен ассортимент декоративных и </a:t>
            </a:r>
            <a:endParaRPr lang="ru-RU" sz="1400" dirty="0" smtClean="0"/>
          </a:p>
          <a:p>
            <a:pPr algn="just"/>
            <a:r>
              <a:rPr lang="ru-RU" sz="1400" dirty="0" smtClean="0"/>
              <a:t>полезных </a:t>
            </a:r>
            <a:r>
              <a:rPr lang="ru-RU" sz="1400" dirty="0"/>
              <a:t>растений, наиболее устойчивых к произрастанию в условиях Краснодарского края. </a:t>
            </a:r>
          </a:p>
        </p:txBody>
      </p:sp>
      <p:pic>
        <p:nvPicPr>
          <p:cNvPr id="11266" name="Picture 2" descr="Максименко А. П. - Декоративные и полезные растения в ландшафтном дизай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735"/>
            <a:ext cx="2592288" cy="38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77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1890935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Максименко А. П. Декоративный питомник. Практикум / А. П. Максименко. — 2-е изд., стер. — Санкт-Петербург : Лань, 2023. — 100 с. — (Среднее 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Пособие предназначено для проведения лабораторных и </a:t>
            </a:r>
            <a:r>
              <a:rPr lang="ru-RU" sz="1400" dirty="0" smtClean="0"/>
              <a:t>самостоятельных </a:t>
            </a:r>
            <a:r>
              <a:rPr lang="ru-RU" sz="1400" dirty="0"/>
              <a:t>занятий по изучению декоративного питомниководства: организации питомника, подбора ассортимента выращиваемых пород, расчета </a:t>
            </a:r>
            <a:r>
              <a:rPr lang="ru-RU" sz="1400" dirty="0" smtClean="0"/>
              <a:t>производственных </a:t>
            </a:r>
            <a:r>
              <a:rPr lang="ru-RU" sz="1400" dirty="0"/>
              <a:t>площадей, проектирования севооборотов, передовых способов подготовки семян к посеву и черенков к посадке.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780159" cy="41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0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890914"/>
            <a:ext cx="59766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Хромова Т. М. Ботаника с основами физиологии растений / Т. М. Хромова. — 2-е изд., стер. — Санкт-Петербург : Лань, 2023. — 380 с. — (Среднее 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Учебник включает </a:t>
            </a:r>
            <a:r>
              <a:rPr lang="ru-RU" sz="1400" dirty="0" smtClean="0"/>
              <a:t>современные </a:t>
            </a:r>
            <a:r>
              <a:rPr lang="ru-RU" sz="1400" dirty="0"/>
              <a:t>данные в области анатомии, морфологии и физиологии растений, систематики бактерий и растительноподобных организмов (грибов, водорослей, сосудистых растений).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 </a:t>
            </a:r>
          </a:p>
        </p:txBody>
      </p:sp>
      <p:pic>
        <p:nvPicPr>
          <p:cNvPr id="3" name="Picture 2" descr="Хромова Т. М. - Ботаника с основами физиологии раст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" y="1196752"/>
            <a:ext cx="2930144" cy="41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2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59" y="846608"/>
            <a:ext cx="3034264" cy="47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1312" y="1218174"/>
            <a:ext cx="60851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Богомолов</a:t>
            </a:r>
            <a:r>
              <a:rPr lang="ru-RU" sz="1400" b="1" i="1" dirty="0" smtClean="0"/>
              <a:t> </a:t>
            </a:r>
            <a:r>
              <a:rPr lang="ru-RU" sz="1400" b="1" i="1" dirty="0"/>
              <a:t>Н. В. </a:t>
            </a:r>
            <a:r>
              <a:rPr lang="ru-RU" sz="1400" b="1" dirty="0"/>
              <a:t> Математика. Задачи с решениями : учебное пособие для среднего профессионального образования / Н. В. Богомолов. — 2-е изд., испр. и доп. — Москва : Издательство Юрайт, 2023. — 755 с. — (Профессиональное образование). 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Пособие формирует компетенции учащихся в объеме, предусмотренном требованиями стандарта среднего (полного) общего образования по математике. При решении задач по математике многие учащиеся нуждаются в помощи. Подобного рода консультации и рекомендации при разъяснении приемов решения задач можно получить в данной книге. Настоящее пособие представляет собой руководство к решению задач из всех разделов программы по математике для направлений обучения, у которых математика является непрофильным предметом. Книга состоит из четырех разделов: «Задачи для повторения», «Алгебра и начала анализа», «Геометрия» и «Дополнительные главы». </a:t>
            </a:r>
          </a:p>
        </p:txBody>
      </p:sp>
    </p:spTree>
    <p:extLst>
      <p:ext uri="{BB962C8B-B14F-4D97-AF65-F5344CB8AC3E}">
        <p14:creationId xmlns:p14="http://schemas.microsoft.com/office/powerpoint/2010/main" val="28589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5791" y="764704"/>
            <a:ext cx="576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Глухих М. А. Основы почвоведения, земледелия и агрохимии : учебное пособие для </a:t>
            </a:r>
            <a:r>
              <a:rPr lang="ru-RU" sz="1400" b="1" dirty="0" smtClean="0"/>
              <a:t>СПО </a:t>
            </a:r>
            <a:r>
              <a:rPr lang="ru-RU" sz="1400" b="1" dirty="0"/>
              <a:t>/ М. А. Глухих. — Санкт-Петербург : Лань, </a:t>
            </a:r>
            <a:r>
              <a:rPr lang="ru-RU" sz="1400" b="1" dirty="0" smtClean="0"/>
              <a:t>2023. </a:t>
            </a:r>
            <a:r>
              <a:rPr lang="ru-RU" sz="1400" b="1" dirty="0"/>
              <a:t>— 128 с. </a:t>
            </a:r>
            <a:r>
              <a:rPr lang="ru-RU" sz="1400" b="1" dirty="0" smtClean="0"/>
              <a:t>— (Среднее профессиональное образование).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учебном пособии, </a:t>
            </a:r>
            <a:r>
              <a:rPr lang="ru-RU" sz="1400" dirty="0"/>
              <a:t>в основах почвоведения даны представления о почве, ее составе, классификации и свойствах, плодородии и деградации, факторах почвообразования. </a:t>
            </a:r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основах агрохимии изложены научные основы питания растений, мелиорации почв, даны краткая характеристика минеральных и органических удобрений, микроэлементов, их роль и значение. Даны агроэкологическая оценка сельскохозяйственных культур, условий их возделывания и регулирования; структуры почвенного покрова. </a:t>
            </a:r>
            <a:endParaRPr lang="ru-RU" sz="1400" dirty="0" smtClean="0"/>
          </a:p>
          <a:p>
            <a:pPr algn="just"/>
            <a:r>
              <a:rPr lang="ru-RU" sz="1400" dirty="0" smtClean="0"/>
              <a:t>Показаны </a:t>
            </a:r>
            <a:r>
              <a:rPr lang="ru-RU" sz="1400" dirty="0"/>
              <a:t>необходимость севооборотов, принципы размещения в них сельскохозяйственных культур и паров; приемы обработки почвы и оценка их качества, функции механических обработок; способы защиты растений от сорняков, болезней и вредителей; роль удобрений в формировании систем земледелия и их экологизации; разработка технологий возделывания сельскохозяйственных культур; экономическая оценка систем, технологий и приемов выращивания растений.</a:t>
            </a:r>
          </a:p>
        </p:txBody>
      </p:sp>
      <p:pic>
        <p:nvPicPr>
          <p:cNvPr id="3" name="Picture 2" descr="Глухих М. А. - Основы почвоведения, земледелия и агрохим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5" y="911514"/>
            <a:ext cx="2805609" cy="415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4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586116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Вьюгина Г. В. Основы зеленого строительства: учебник для СПО / Г. В. Вьюгина. —  2-е изд., стер. — Москва : Лань, 2023. — 300 с. — (Среднее профессиональное образование). 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Учебник содержит теоретический раздел и методические указания для проведения практических занятий и самостоятельной работы. Задания, вопросы и справочные материалы по всем разделам курса позволяют сформировать в процессе обучения требуемые профессиональные компетенции по дисциплине «Основы зеленого строительства». Большое внимание уделено изучению вопросов экологии и биологии древесных и цветочных растений. Рассматриваются основные приемы выращивания растений, вопросы экономики и охраны труда. Приведены технологии культивирования декоративных растений, пригодных для выращивания в условиях открытого грунта Центрального региона Российской Федерации.</a:t>
            </a:r>
          </a:p>
        </p:txBody>
      </p:sp>
      <p:pic>
        <p:nvPicPr>
          <p:cNvPr id="3" name="Picture 2" descr="Вьюгина Г. В., Вьюгин С. М. - Основы зеленого строитель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8" y="1124744"/>
            <a:ext cx="293335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11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716493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Атрощенко Г. П. Плодовые деревья и кустарники для ландшафта : учебное пособие для СПО / Г. П. Атрощенко, Г. В. Щербакова, С. Ф. Логинова. — 2-е изд., стер. — Санкт-Петербург : Лань, 2023. — 288 с. — (Среднее 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учебном пособии рассмотрены основные декоративные качества плодовых деревьев и кустарников, отмечены критерии выбора их для использования в ландшафтном дизайне. Большое внимание уделено способам размножения и агротехнике декоративных плодовых культур. Приводится характеристика плодовых деревьев и кустарников для ландшафта Северо-Запада России.</a:t>
            </a:r>
          </a:p>
        </p:txBody>
      </p:sp>
      <p:pic>
        <p:nvPicPr>
          <p:cNvPr id="30722" name="Picture 2" descr="Атрощенко Г. П., Щербакова Г. В., Логинова С. Ф. - Плодовые деревья и кустарники для ландшаф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71747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70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664296" cy="422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700808"/>
            <a:ext cx="61221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Попова </a:t>
            </a:r>
            <a:r>
              <a:rPr lang="ru-RU" sz="1400" b="1" dirty="0"/>
              <a:t>О. С. Древесные растения лесных, защитных и зеленых насаждений : учебное пособие для </a:t>
            </a:r>
            <a:r>
              <a:rPr lang="ru-RU" sz="1400" b="1" dirty="0" smtClean="0"/>
              <a:t>СПО </a:t>
            </a:r>
            <a:r>
              <a:rPr lang="ru-RU" sz="1400" b="1" dirty="0"/>
              <a:t>/ О. С. Попова, В. П. Попов, Г. У. Харахонова. — 2-е изд., стер. — Санкт-Петербург : Лань, 2021. — 192 с. </a:t>
            </a:r>
            <a:r>
              <a:rPr lang="ru-RU" sz="1400" b="1" dirty="0" smtClean="0"/>
              <a:t>— (Среднее профессиональное образование).</a:t>
            </a:r>
          </a:p>
          <a:p>
            <a:pPr algn="just"/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Приводится классификация и описание древесных растений, таблица определения деревьев и кустарников по листьям, сведения о возможностях использования древесных растений в практике зеленого строительства, данные по древоводству: лесные плоды и семена, выращивание сеянцев и саженцев, получение черенков. Предложены задания для самостоятельной работы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867751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2448272" cy="37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700808"/>
            <a:ext cx="6048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Иванова Л. И. Информационные технологии в юридической деятельности : учебное пособие / Л. И. Иванова, К. К. Сирбиладзе, О. Н. Цветкова. — Москва : КноРус, 2023. — 284 с.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Раскрыты теоретические основы применения информационных технологий в юриспруденции, приведены важные практические примеры, перечислены программные обеспечения и приложения, позволяющие облегчить работу современных юристов. Главная цель — обозначение значимости информационных технологий в юридической деятельности, а также определение задач, решаемых в юридической практике с помощью информационно-коммуникационных технологий. В конце каждого раздела содержатся контрольные вопросы и практические задания для закрепления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4291420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836712"/>
            <a:ext cx="2952328" cy="46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120676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Кузнецов </a:t>
            </a:r>
            <a:r>
              <a:rPr lang="ru-RU" sz="1400" b="1" dirty="0"/>
              <a:t>И. Н.  Документационное обеспечение управления персоналом : учебник и практикум для </a:t>
            </a:r>
            <a:r>
              <a:rPr lang="ru-RU" sz="1400" b="1" dirty="0" smtClean="0"/>
              <a:t>СПО</a:t>
            </a:r>
            <a:r>
              <a:rPr lang="ru-RU" sz="1400" b="1" dirty="0"/>
              <a:t> / И. Н. Кузнецов. — 2-е изд., перераб. и доп. — Москва : Издательство Юрайт, 2023. — 393 с. — (Профессиональное образование). 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учебнике изложены правила документирования управленческой деятельности и принципы создания системы управления документами. Представлены образцы важнейших видов управленческой и кадровой документации, сведения о нормативно-правовой и методической базе в области документационного обеспечения управления персоналом, основные понятия, локальные документы, регламентирующие управление персоналом организации. Издание содержит вопросы и задания для самоконтроля, тесты, приложение, включающее перечень основных нормативных актов, регламентирующих делопроизводство, а также образцы оформления документов, бланков, служебных писем, трудовых договоров и соглашений, заявлений.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419733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ожка книги ПРАВОВОЕ ОБЕСПЕЧЕНИЕ ПРОФЕССИОНАЛЬНОЙ ДЕЯТЕЛЬНОСТИ Анисимов А. П., Рыженков А. Я., Осетрова А. Ю., Попова О. В. ; Под ред. Рыженкова А.Я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307535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1412776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Анисимов А. П.  Правовое обеспечение профессиональной деятельности : учебник и практикум для СПО / А. П. Анисимов, А. Я. Рыженков, А. Ю. Чикильдина ; под редакцией А. Я. Рыженкова. — </a:t>
            </a:r>
            <a:r>
              <a:rPr lang="ru-RU" sz="1400" b="1" dirty="0" smtClean="0"/>
              <a:t>6-е </a:t>
            </a:r>
            <a:r>
              <a:rPr lang="ru-RU" sz="1400" b="1" dirty="0"/>
              <a:t>изд., перераб. и доп. — Москва : Издательство Юрайт, </a:t>
            </a:r>
            <a:r>
              <a:rPr lang="ru-RU" sz="1400" b="1" dirty="0" smtClean="0"/>
              <a:t>2023. </a:t>
            </a:r>
            <a:r>
              <a:rPr lang="ru-RU" sz="1400" b="1" dirty="0"/>
              <a:t>— </a:t>
            </a:r>
            <a:r>
              <a:rPr lang="ru-RU" sz="1400" b="1" dirty="0" smtClean="0"/>
              <a:t>344 </a:t>
            </a:r>
            <a:r>
              <a:rPr lang="ru-RU" sz="1400" b="1" dirty="0"/>
              <a:t>с. 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Курс входит в образовательную программу подготовки студентов. В нем раскрываются основные понятия общей теории права и государства, а также отраслевых дисциплин. Особое внимание уделяется рассмотрению норм конституционного, гражданского, уголовного, трудового, экологического и иных отраслей права.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1559136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059832" cy="46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2060848"/>
            <a:ext cx="61614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Трудовое право : учебник для </a:t>
            </a:r>
            <a:r>
              <a:rPr lang="ru-RU" sz="1400" b="1" dirty="0" smtClean="0"/>
              <a:t>СПО</a:t>
            </a:r>
            <a:r>
              <a:rPr lang="ru-RU" sz="1400" b="1" dirty="0"/>
              <a:t> / В. Л. Гейхман [и др.] ; под редакцией В. Л. Гейхмана. — 3-е изд., перераб. и доп. — Москва : Издательство Юрайт, 2023. — 432 с. — (Профессиональное образование). 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Учебник освещает вопросы теории трудового права и анализирует российское законодательство в сфере труда. </a:t>
            </a:r>
          </a:p>
        </p:txBody>
      </p:sp>
    </p:spTree>
    <p:extLst>
      <p:ext uri="{BB962C8B-B14F-4D97-AF65-F5344CB8AC3E}">
        <p14:creationId xmlns:p14="http://schemas.microsoft.com/office/powerpoint/2010/main" val="3064359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808312" cy="43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908639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Трудовое право. Практикум : учебное пособие для </a:t>
            </a:r>
            <a:r>
              <a:rPr lang="ru-RU" sz="1400" b="1" dirty="0" smtClean="0"/>
              <a:t>СПО</a:t>
            </a:r>
            <a:r>
              <a:rPr lang="ru-RU" sz="1400" b="1" dirty="0"/>
              <a:t> / В. Л. Гейхман [и др.] ; под редакцией В. Л. Гейхмана, И. К. Дмитриевой. — 3-е изд., перераб. и доп. — Москва : Издательство Юрайт, 2023. — 229 с. 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Практикум подготовлен в качестве учебного пособия по курсу «Трудовое право». Для удобства пользования по каждой теме даны методические рекомендации по ее изучению, приводятся контрольные вопросы и задания, списки литературы, законодательных и нормативных актов, а также предлагаются задачи (правовые ситуации, казусы).  </a:t>
            </a:r>
          </a:p>
        </p:txBody>
      </p:sp>
    </p:spTree>
    <p:extLst>
      <p:ext uri="{BB962C8B-B14F-4D97-AF65-F5344CB8AC3E}">
        <p14:creationId xmlns:p14="http://schemas.microsoft.com/office/powerpoint/2010/main" val="4000373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" y="1092721"/>
            <a:ext cx="28102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2060848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Комкова </a:t>
            </a:r>
            <a:r>
              <a:rPr lang="ru-RU" sz="1400" b="1" dirty="0"/>
              <a:t>Г. Н.  Право социального обеспечения. Практикум : учебное пособие для </a:t>
            </a:r>
            <a:r>
              <a:rPr lang="ru-RU" sz="1400" b="1" dirty="0" smtClean="0"/>
              <a:t>СПО</a:t>
            </a:r>
            <a:r>
              <a:rPr lang="ru-RU" sz="1400" b="1" dirty="0"/>
              <a:t> / Г. Н. Комкова, Р. А. Торосян, В. Б. Сычев ; ответственный редактор Г. Н. Комкова. — Москва : Издательство Юрайт, 2023. — 188 с. — (Профессиональное образование). 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Учебное пособие включает тематические планы дисциплины «Право социального обеспечения», планы практических занятий, рекомендуемую литературу и перечень нормативных актов по изучаемым темам, глоссарий по праву социального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237485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5" y="0"/>
            <a:ext cx="2304256" cy="360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1624" y="384031"/>
            <a:ext cx="6048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Богомолов </a:t>
            </a:r>
            <a:r>
              <a:rPr lang="ru-RU" sz="1400" b="1" dirty="0"/>
              <a:t>Н. В.  Практические занятия по математике в 2 ч. Часть 1 : учебное пособие для среднего профессионального образования / Н. В. Богомолов. — 11-е изд., перераб. и доп. — Москва : Издательство Юрайт, 2023. — 326 с. 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 smtClean="0"/>
              <a:t>Богомолов</a:t>
            </a:r>
            <a:r>
              <a:rPr lang="ru-RU" sz="1400" b="1" i="1" dirty="0" smtClean="0"/>
              <a:t> </a:t>
            </a:r>
            <a:r>
              <a:rPr lang="ru-RU" sz="1400" b="1" dirty="0"/>
              <a:t>Н. В.  Практические занятия по математике в 2 ч. Часть 2 : учебное пособие для среднего профессионального образования / Н. В. Богомолов. — 11-е изд., перераб. и доп. — Москва : Издательство Юрайт, 2023. — 251 с. — (Профессиональное образование). 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Пособие формирует компетенции учащихся в объеме, предусмотренном требованиями стандарта среднего (полного) общего образования по математике. Данное учебное пособие уже много лет пользуется неизменным спросом у студентов и преподавателей образовательных учреждений среднего профессионального образования, выдержало несколько переизданий, переведено на английский и языки стран бывшего СССР. Пособие носит прикладной характер: его основное назначение помочь студенту самостоятельно, без помощи преподавателя, изучить приемы решения задач по математике, закрепить и углубить навыки, приобретенные при решении этих задач. В связи с этим кратко и доступно изложены теоретические основы разделов курса, приведены примеры решения типовых задач, а также содержатся задачи для самостоятельного решения, к которым даются ответы, и зачетные работы по основным темам.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1" y="3338686"/>
            <a:ext cx="2266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821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1772816"/>
            <a:ext cx="54707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Российская Федерация. Законы. </a:t>
            </a:r>
            <a:r>
              <a:rPr lang="ru-RU" sz="1400" b="1" dirty="0"/>
              <a:t>Трудовой кодекс Российской</a:t>
            </a:r>
            <a:r>
              <a:rPr lang="ru-RU" sz="1400" dirty="0"/>
              <a:t> Федерации по состоянию на 25 января 2023 г. + путеводитель по судебной практике и сравнительная таблица </a:t>
            </a:r>
            <a:r>
              <a:rPr lang="ru-RU" sz="1400" dirty="0" smtClean="0"/>
              <a:t>изменений. </a:t>
            </a:r>
            <a:r>
              <a:rPr lang="ru-RU" sz="1400" b="1" dirty="0" smtClean="0"/>
              <a:t>—</a:t>
            </a:r>
            <a:r>
              <a:rPr lang="ru-RU" sz="1400" dirty="0" smtClean="0"/>
              <a:t> </a:t>
            </a:r>
            <a:r>
              <a:rPr lang="ru-RU" sz="1400" dirty="0"/>
              <a:t>Москва : Проспект, 2023. </a:t>
            </a:r>
            <a:r>
              <a:rPr lang="ru-RU" sz="1400" b="1" dirty="0" smtClean="0"/>
              <a:t>—</a:t>
            </a:r>
            <a:r>
              <a:rPr lang="ru-RU" sz="1400" dirty="0" smtClean="0"/>
              <a:t> </a:t>
            </a:r>
            <a:r>
              <a:rPr lang="ru-RU" sz="1400" dirty="0"/>
              <a:t>320 с. </a:t>
            </a:r>
            <a:endParaRPr lang="ru-RU" sz="1400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Текст Кодекса сверен с официальным источником и приводится по состоянию на </a:t>
            </a:r>
            <a:r>
              <a:rPr lang="ru-RU" sz="1400" dirty="0" smtClean="0"/>
              <a:t>20 мая 2018 </a:t>
            </a:r>
            <a:r>
              <a:rPr lang="ru-RU" sz="1400" dirty="0"/>
              <a:t>года. Издание учитывает все изменения, внесенные опубликованными в официальных источниках на дату подписания издания в печать федеральными законами. </a:t>
            </a:r>
            <a:r>
              <a:rPr lang="ru-RU" sz="1400" dirty="0"/>
              <a:t>В настоящем издании содержится краткий постатейный комментарий к Трудовому кодексу Российской Федерации, цель которого ‒ отразить основные изменения и спорные моменты его практического применения. </a:t>
            </a:r>
            <a:endParaRPr lang="en-US" sz="14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0731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667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3" y="1268760"/>
            <a:ext cx="284256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3926" y="1052736"/>
            <a:ext cx="576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Российская Федерация. Законы. Трудовой кодекс Российской Федерации с путеводителем по судебной практике : по состоянию на 25 мая 2023 г. + путеводитель по судебной практике и сравнительная таблица изменений. — Москва : Проспект, 2023. — 592 с.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Текст Кодекса сверен с официальным источником и приводится по состоянию на 25 января 2023 года. </a:t>
            </a:r>
            <a:r>
              <a:rPr lang="ru-RU" sz="1400" dirty="0"/>
              <a:t>Представленное вашему вниманию издание учитывает только изменения, внесенные опубликованными в официальных источниках на дату подписания издания в печать федеральными законами. Текст статей приводится на дату, обозначенную на обложке данной книги (дата актуализации). Если есть изменения, вступающие в силу позднее, то вместе с редакцией нормы, действующей на эту дату, приводится норма в новой редакции и указывается дата, с которой она вступает в силу. Издание содержит путеводитель по актуальной судебной практике Верховного Суда РФ – соответствующие статьи кодекса помечены знаком , после которого приводятся название, реквизиты и пункты необходимого документа. </a:t>
            </a:r>
          </a:p>
        </p:txBody>
      </p:sp>
    </p:spTree>
    <p:extLst>
      <p:ext uri="{BB962C8B-B14F-4D97-AF65-F5344CB8AC3E}">
        <p14:creationId xmlns:p14="http://schemas.microsoft.com/office/powerpoint/2010/main" val="1045796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3166" y="764704"/>
            <a:ext cx="5309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Российская Федерация. Законы. Конституция Российской Федерации</a:t>
            </a:r>
            <a:r>
              <a:rPr lang="ru-RU" sz="1400" dirty="0"/>
              <a:t> </a:t>
            </a:r>
            <a:r>
              <a:rPr lang="ru-RU" sz="1400" b="1" dirty="0"/>
              <a:t>с Гимном России. Новая редакция. С учетом образования в составе Российской Федерации новых субъектов. — Москва : Проспект, 2023. — 64 с.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В издании публикуется официальный текст Конституции Российской Федерации со всеми изменениями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издании приводится текст новой редакции Конституции Российской Федерации с учетом изменений, одобренных в ходе общероссийского голосования 1 июля 2020 г., вступивших в силу 4 июля 2020 г. (Указ Президента РФ от 3 июля 2020 г. № 445), а также с учетом принятия в Российскую Федерацию Луганской Народной Республики, Донецкой Народной Республики, Запорожской области, Херсонской области и образования в составе Российской Федерации новых субъектов (Федеральные конституционные законы от 4 октября 2022 г. № 5-ФКЗ, 6-ФКЗ, 7-ФКЗ, 8-ФКЗ), с поглавными извлечениями из Заключения Конституционного Суда РФ от 16 марта 2020 г. № 1-З о соответствии изменений (поправок) Конституции РФ и с извлечениями из постановлений Конституционного Суда РФ от 2 октября 2022 г. № 36-П, 37-П, 38-П, 39-П о проверке конституционности международных договоров об образовании в составе РФ новых субъектов. </a:t>
            </a:r>
            <a:endParaRPr lang="ru-RU" sz="1400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7" y="1196752"/>
            <a:ext cx="3133523" cy="42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0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1"/>
            <a:ext cx="2376264" cy="317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9495" y="234169"/>
            <a:ext cx="52565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Литература 10 класс.</a:t>
            </a:r>
            <a:r>
              <a:rPr lang="ru-RU" sz="1400" dirty="0"/>
              <a:t> </a:t>
            </a:r>
            <a:r>
              <a:rPr lang="ru-RU" sz="1400" b="1" dirty="0"/>
              <a:t>Базовый уровень. В двух частях. Часть </a:t>
            </a:r>
            <a:r>
              <a:rPr lang="ru-RU" sz="1400" b="1" dirty="0" smtClean="0"/>
              <a:t>1 </a:t>
            </a:r>
            <a:r>
              <a:rPr lang="ru-RU" sz="1400" b="1" dirty="0"/>
              <a:t>: учебник / Н. М.  Свирина [и др.] ; ред. Л. А. Вербицкая.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4-е изд., стер.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Просвещение, 2022.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240 с. : ил.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(Сферы).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b="1" dirty="0" smtClean="0"/>
              <a:t>Литература 10 класс. Базовый уровень. В двух частях. Часть 2 : учебник / С. В. Федоров  [и др.] ; ред. Л. А. Вербицкая. — 4-е изд., стер. — Москва : Просвещение, 2022. — 240 с. : ил. — (Сферы).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Учебник входит в новую линию учебно-методических комплексов "Сферы" по литературе для 10-11 классов. Главными особенностями данного учебника являются фиксированный в тематических разворотах формат, лаконичность и жёсткая структурированность текста, разнообразный иллюстративный ряд. Учебник содержит параграфы с самыми необходимыми сведениями о литературе, короткие рассказы о писателях и художественные произведения (большие даны в сокращении). </a:t>
            </a:r>
            <a:r>
              <a:rPr lang="ru-RU" sz="1400" dirty="0" smtClean="0"/>
              <a:t>Линию учебников отличают: соединение в учебном сюжете литературоведческого, исторического и искусствоведческого компонентов; синхронизация литературы с историей, наличие "ленты времени"; изучение отечественной литературы XIX века в контексте зарубежной европейской литературы этого же периода; наличие блока современной отечественной литературы; изучение её во взаимосвязи с классической традицией; лаконизм, простота и доступность изложения материала.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37172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7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9" y="302359"/>
            <a:ext cx="58017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Абелюк </a:t>
            </a:r>
            <a:r>
              <a:rPr lang="ru-RU" sz="1400" b="1" dirty="0"/>
              <a:t>Е. С.</a:t>
            </a:r>
            <a:r>
              <a:rPr lang="ru-RU" sz="1400" dirty="0"/>
              <a:t> </a:t>
            </a:r>
            <a:r>
              <a:rPr lang="ru-RU" sz="1400" b="1" dirty="0" smtClean="0"/>
              <a:t>Литература</a:t>
            </a:r>
            <a:r>
              <a:rPr lang="ru-RU" sz="1400" b="1" dirty="0"/>
              <a:t>. 11 класс. Базовый уровень. В двух частях. Часть 1.  [Текст] : учебник / Е. С. Абелюк, К. М. Поливанов ; ред. Л. А. Вербицкая.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4-е изд., стер.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Просвещение, 2022.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224 с. : ил.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(Сферы).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b="1" dirty="0" smtClean="0"/>
              <a:t>Абелюк </a:t>
            </a:r>
            <a:r>
              <a:rPr lang="ru-RU" sz="1400" b="1" dirty="0"/>
              <a:t>Е. С.</a:t>
            </a:r>
            <a:r>
              <a:rPr lang="ru-RU" sz="1400" dirty="0"/>
              <a:t> </a:t>
            </a:r>
            <a:r>
              <a:rPr lang="ru-RU" sz="1400" b="1" dirty="0" smtClean="0"/>
              <a:t>Литература</a:t>
            </a:r>
            <a:r>
              <a:rPr lang="ru-RU" sz="1400" b="1" dirty="0"/>
              <a:t>. 11 класс. Базовый уровень. В двух частях. Часть 2.  [Текст] : учебник / Е. С. Абелюк, К. М. Поливанов ; ред. Л. А. Вербицкая.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4-е изд., стер.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Просвещение, 2022.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288 с. : ил. </a:t>
            </a:r>
            <a:r>
              <a:rPr lang="ru-RU" sz="1400" b="1" dirty="0" smtClean="0"/>
              <a:t>—</a:t>
            </a:r>
            <a:r>
              <a:rPr lang="ru-RU" sz="1400" b="1" dirty="0" smtClean="0"/>
              <a:t> </a:t>
            </a:r>
            <a:r>
              <a:rPr lang="ru-RU" sz="1400" b="1" dirty="0"/>
              <a:t>(Сферы).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Учебник входит в новую линию учебно-методических комплексов "Сферы" по литературе для 10-11 классов. Издание подготовлено в соответствии с требованиями Федерального государственного образовательного стандарта и освещает вопросы курса литературы для средней школы. Главными особенностями данного учебника являются фиксированный в тематических разворотах формат, лаконичность и жёсткая структурированность текста, разнообразный иллюстративный ряд. В учебнике рассматривается творчество таких ярких поэтов и писателей периода конца 19 — начала 20 века, как И. Бунин, Л. Андреев, А. Куприн, М. Горький, И. Анненский, В. Ходасевич, А. Блок, А. Ахматова, О. Мандельштам, В. Маяковский, М. </a:t>
            </a:r>
            <a:r>
              <a:rPr lang="ru-RU" sz="1400" dirty="0" smtClean="0"/>
              <a:t>Цветаева</a:t>
            </a:r>
            <a:r>
              <a:rPr lang="ru-RU" sz="1400" dirty="0"/>
              <a:t>, С. Есенин. </a:t>
            </a:r>
            <a:endParaRPr lang="ru-RU" sz="1400" dirty="0" smtClean="0"/>
          </a:p>
          <a:p>
            <a:pPr algn="just"/>
            <a:r>
              <a:rPr lang="ru-RU" sz="1400" dirty="0" smtClean="0"/>
              <a:t>Линию </a:t>
            </a:r>
            <a:r>
              <a:rPr lang="ru-RU" sz="1400" dirty="0"/>
              <a:t>учебников отличают: соединение в учебном сюжете литературоведческого, исторического и искусствоведческого компонентов; синхронизация литературы с историей, наличие "ленты времени"; наличие блока современной отечественной литературы; изучение её во взаимосвязи с классической традицией; лаконизм, простота и доступность изложения материала.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" y="206105"/>
            <a:ext cx="2387185" cy="304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" y="3534961"/>
            <a:ext cx="2387185" cy="319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5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94771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0601" y="1335249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Курамшина А. В. Основы бережливого производства : учебник / А. В. Курамшина, Е. В. Попова. — Москва : КноРус, 2023. — 199 с. </a:t>
            </a:r>
            <a:r>
              <a:rPr lang="ru-RU" sz="1400" b="1" dirty="0" smtClean="0"/>
              <a:t>— (Среднее специальное образование).</a:t>
            </a:r>
            <a:endParaRPr lang="ru-RU" sz="1400" b="1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Основы бережливого производства — одна из дисциплин обязательной части социально-гуманитарного цикла по всем образовательным программам среднего профессионального образования. Учебник предназначен для изучения основных положений дисциплины, самостоятельной подготовки студентов к лекционным и практическим занятиям, устному опросу на аудиторных занятиях, выполнению заданий, в том числе тестовых. В данном издании представлены ключевые понятия и определения, основы экономических знаний в области бережливого производства по трем разделам курса, практические задания, иллюстрационный материал и контрольные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90982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7" y="980727"/>
            <a:ext cx="290531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124744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Шитов В. Н. Основы финансовой грамотности : учебное пособие / В. Н. Шитов. — Москва : КноРус, 2023. — 250 с. </a:t>
            </a:r>
            <a:r>
              <a:rPr lang="ru-RU" sz="1400" b="1" dirty="0" smtClean="0"/>
              <a:t>— (Среднее специальное образование).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Освещены личное финансовое планирование, депозит, понятие кредита и порядок оформления кредита, схемы погашения кредитов, расчетно-кассовые операции, доходы населения, инфляционные процессы, инвестиции, ценные бумаги (акции, облигации), понятия трудовой, социальной, дополнительной пенсии, инструменты для увеличения размера пенсионных накоплений, налоги и сборы, признаки финансовых пирамид и защита от мошеннических действий на финансовом рынке, создание собственного бизнеса. Описано 7 практических работ, а также порядок оформления самостоятельных работ, примерные темы рефератов.</a:t>
            </a:r>
          </a:p>
        </p:txBody>
      </p:sp>
    </p:spTree>
    <p:extLst>
      <p:ext uri="{BB962C8B-B14F-4D97-AF65-F5344CB8AC3E}">
        <p14:creationId xmlns:p14="http://schemas.microsoft.com/office/powerpoint/2010/main" val="326817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1628799"/>
            <a:ext cx="525599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Адамс Ш.  Дизайн и цвет. Практикум: реальное руководство по использованию цвета в графическом дизайне / Ш. Адамс, Т. Стоун. – Москва : КоЛибри, 2022. – 240 с. : цв.ил. </a:t>
            </a:r>
            <a:endParaRPr lang="ru-RU" sz="1400" b="1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Шон Адамс — глава Школы графического дизайна ArtCenter, основатель студии Burning Settlers Cabin, входит в список сорока наиболее влиятельных дизайнеров мира. В переработанной и дополненной версии его книги, выдержавшей несколько переизданий на Западе, просто и доступно объяснены основы теории цвета, раскрыто культурное значение цветов, ключевые правила работы с цветовой палитрой, представлены знаковые цветовые системы в истории искусства и дизайна, особенности цветовосприятия и взаимодействия различных оттенков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1" y="1428775"/>
            <a:ext cx="3373320" cy="35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4789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</TotalTime>
  <Words>3608</Words>
  <Application>Microsoft Office PowerPoint</Application>
  <PresentationFormat>Экран (4:3)</PresentationFormat>
  <Paragraphs>143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lib-02</cp:lastModifiedBy>
  <cp:revision>32</cp:revision>
  <dcterms:created xsi:type="dcterms:W3CDTF">2023-07-03T09:11:03Z</dcterms:created>
  <dcterms:modified xsi:type="dcterms:W3CDTF">2023-07-03T13:10:44Z</dcterms:modified>
</cp:coreProperties>
</file>